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9" r:id="rId2"/>
  </p:sldMasterIdLst>
  <p:sldIdLst>
    <p:sldId id="278" r:id="rId3"/>
    <p:sldId id="282" r:id="rId4"/>
    <p:sldId id="285" r:id="rId5"/>
    <p:sldId id="283" r:id="rId6"/>
    <p:sldId id="284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90ADC-F2C7-4772-AA6E-21C490B4EFBF}" v="2" dt="2023-01-06T15:33:45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56EAA-1A84-7677-CEAC-92CF04723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77E64-1AF2-843E-AA27-AB6E7D167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7250-3796-C343-EDFD-17C782D6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E4D6-0311-7C9F-A128-D0DEFD5D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85AD3-282D-7415-3B1A-6E532985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731EC-3369-9791-F2EC-F23F691C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1764A-4D2A-3781-C785-F4B9EBB96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7E5AD-8271-C259-8AF7-CC341073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494C2-3F67-3ACB-0E3F-624D4DAE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166DB-4051-5AEB-13EE-0CCE535B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5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26B61-A2EE-DD59-6257-EA4B04941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85BA4-059B-0D4F-9B72-095084FA6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1933D-B53D-7CFF-0E19-53EEAE19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6292D-FA20-9FC4-2C24-35A7DE30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FCAB5-4E9E-6410-2627-819F5F2C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8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10" y="2680326"/>
            <a:ext cx="11470581" cy="666271"/>
          </a:xfrm>
        </p:spPr>
        <p:txBody>
          <a:bodyPr>
            <a:noAutofit/>
          </a:bodyPr>
          <a:lstStyle>
            <a:lvl1pPr>
              <a:defRPr sz="42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3493949"/>
            <a:ext cx="11470581" cy="2405737"/>
          </a:xfrm>
        </p:spPr>
        <p:txBody>
          <a:bodyPr tIns="36000"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10405E-26C7-8D28-4CF8-A6F5D09A8D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965" y="116575"/>
            <a:ext cx="2593326" cy="98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32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 ICB and 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10" y="2680326"/>
            <a:ext cx="11470581" cy="666271"/>
          </a:xfrm>
        </p:spPr>
        <p:txBody>
          <a:bodyPr>
            <a:noAutofit/>
          </a:bodyPr>
          <a:lstStyle>
            <a:lvl1pPr>
              <a:defRPr sz="42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3493949"/>
            <a:ext cx="11470581" cy="2405737"/>
          </a:xfrm>
        </p:spPr>
        <p:txBody>
          <a:bodyPr tIns="36000"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1891943-4DB0-D54D-9F98-6D4C476E6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755" y="267608"/>
            <a:ext cx="2454446" cy="8097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10405E-26C7-8D28-4CF8-A6F5D09A8D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472" y="152789"/>
            <a:ext cx="2624773" cy="99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9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 ICB and ICS and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10" y="2680326"/>
            <a:ext cx="11470581" cy="666271"/>
          </a:xfrm>
        </p:spPr>
        <p:txBody>
          <a:bodyPr>
            <a:noAutofit/>
          </a:bodyPr>
          <a:lstStyle>
            <a:lvl1pPr>
              <a:defRPr sz="42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3493949"/>
            <a:ext cx="11470581" cy="2405737"/>
          </a:xfrm>
        </p:spPr>
        <p:txBody>
          <a:bodyPr tIns="36000"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1891943-4DB0-D54D-9F98-6D4C476E6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755" y="267608"/>
            <a:ext cx="2344681" cy="7735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10405E-26C7-8D28-4CF8-A6F5D09A8D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925" y="98468"/>
            <a:ext cx="2481766" cy="94268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93EBD92-C919-CC3D-032C-461EA3576F0F}"/>
              </a:ext>
            </a:extLst>
          </p:cNvPr>
          <p:cNvGrpSpPr/>
          <p:nvPr userDrawn="1"/>
        </p:nvGrpSpPr>
        <p:grpSpPr>
          <a:xfrm>
            <a:off x="-17586" y="6507012"/>
            <a:ext cx="12209585" cy="225303"/>
            <a:chOff x="-5166" y="6484213"/>
            <a:chExt cx="9154332" cy="225303"/>
          </a:xfrm>
        </p:grpSpPr>
        <p:sp>
          <p:nvSpPr>
            <p:cNvPr id="8" name="Parallelogram 8">
              <a:extLst>
                <a:ext uri="{FF2B5EF4-FFF2-40B4-BE49-F238E27FC236}">
                  <a16:creationId xmlns:a16="http://schemas.microsoft.com/office/drawing/2014/main" id="{7A2861EE-80BC-54F4-4400-D6A737526076}"/>
                </a:ext>
              </a:extLst>
            </p:cNvPr>
            <p:cNvSpPr/>
            <p:nvPr/>
          </p:nvSpPr>
          <p:spPr>
            <a:xfrm>
              <a:off x="-5166" y="6492428"/>
              <a:ext cx="4577165" cy="217088"/>
            </a:xfrm>
            <a:custGeom>
              <a:avLst/>
              <a:gdLst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89728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8775691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15836 w 9144000"/>
                <a:gd name="connsiteY3" fmla="*/ 207852 h 217088"/>
                <a:gd name="connsiteX4" fmla="*/ 0 w 9144000"/>
                <a:gd name="connsiteY4" fmla="*/ 217088 h 217088"/>
                <a:gd name="connsiteX0" fmla="*/ 10332 w 9154332"/>
                <a:gd name="connsiteY0" fmla="*/ 217088 h 217088"/>
                <a:gd name="connsiteX1" fmla="*/ 0 w 9154332"/>
                <a:gd name="connsiteY1" fmla="*/ 0 h 217088"/>
                <a:gd name="connsiteX2" fmla="*/ 9154332 w 9154332"/>
                <a:gd name="connsiteY2" fmla="*/ 0 h 217088"/>
                <a:gd name="connsiteX3" fmla="*/ 9026168 w 9154332"/>
                <a:gd name="connsiteY3" fmla="*/ 207852 h 217088"/>
                <a:gd name="connsiteX4" fmla="*/ 10332 w 9154332"/>
                <a:gd name="connsiteY4" fmla="*/ 217088 h 21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4332" h="217088">
                  <a:moveTo>
                    <a:pt x="10332" y="217088"/>
                  </a:moveTo>
                  <a:lnTo>
                    <a:pt x="0" y="0"/>
                  </a:lnTo>
                  <a:lnTo>
                    <a:pt x="9154332" y="0"/>
                  </a:lnTo>
                  <a:lnTo>
                    <a:pt x="9026168" y="207852"/>
                  </a:lnTo>
                  <a:lnTo>
                    <a:pt x="10332" y="217088"/>
                  </a:lnTo>
                  <a:close/>
                </a:path>
              </a:pathLst>
            </a:cu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BB0B01A5-9810-B2F4-74B6-09CEF191C561}"/>
                </a:ext>
              </a:extLst>
            </p:cNvPr>
            <p:cNvSpPr/>
            <p:nvPr/>
          </p:nvSpPr>
          <p:spPr>
            <a:xfrm rot="10800000">
              <a:off x="4572000" y="6484213"/>
              <a:ext cx="4577166" cy="219572"/>
            </a:xfrm>
            <a:custGeom>
              <a:avLst/>
              <a:gdLst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89728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8775691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15836 w 9144000"/>
                <a:gd name="connsiteY3" fmla="*/ 207852 h 217088"/>
                <a:gd name="connsiteX4" fmla="*/ 0 w 9144000"/>
                <a:gd name="connsiteY4" fmla="*/ 217088 h 217088"/>
                <a:gd name="connsiteX0" fmla="*/ 10332 w 9154332"/>
                <a:gd name="connsiteY0" fmla="*/ 219572 h 219572"/>
                <a:gd name="connsiteX1" fmla="*/ 0 w 9154332"/>
                <a:gd name="connsiteY1" fmla="*/ 0 h 219572"/>
                <a:gd name="connsiteX2" fmla="*/ 9154332 w 9154332"/>
                <a:gd name="connsiteY2" fmla="*/ 2484 h 219572"/>
                <a:gd name="connsiteX3" fmla="*/ 9026168 w 9154332"/>
                <a:gd name="connsiteY3" fmla="*/ 210336 h 219572"/>
                <a:gd name="connsiteX4" fmla="*/ 10332 w 9154332"/>
                <a:gd name="connsiteY4" fmla="*/ 219572 h 21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4332" h="219572">
                  <a:moveTo>
                    <a:pt x="10332" y="219572"/>
                  </a:moveTo>
                  <a:lnTo>
                    <a:pt x="0" y="0"/>
                  </a:lnTo>
                  <a:lnTo>
                    <a:pt x="9154332" y="2484"/>
                  </a:lnTo>
                  <a:lnTo>
                    <a:pt x="9026168" y="210336"/>
                  </a:lnTo>
                  <a:lnTo>
                    <a:pt x="10332" y="219572"/>
                  </a:lnTo>
                  <a:close/>
                </a:path>
              </a:pathLst>
            </a:cu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45351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hite IC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24" y="93029"/>
            <a:ext cx="7774791" cy="666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E5BF923-4D64-1A4D-8979-179151F80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517" y="6399517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b="0" i="0">
                <a:solidFill>
                  <a:srgbClr val="5A5A5A"/>
                </a:solidFill>
                <a:latin typeface="Calibri Light"/>
                <a:cs typeface="Calibri Light"/>
              </a:defRPr>
            </a:lvl1pPr>
          </a:lstStyle>
          <a:p>
            <a:fld id="{954D091F-AB52-C242-8A0B-C47CF91B12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F2BFE0-2B54-4E08-5DC3-B9C04E04BF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3" y="-6032"/>
            <a:ext cx="4029730" cy="153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3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D7CE-83AC-D8D0-C646-DCD27B6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10" y="105071"/>
            <a:ext cx="10424521" cy="6662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Picture 8" descr="A picture containing clipart&#10;&#10;Description generated with very high confidence">
            <a:hlinkClick r:id="" action="ppaction://noaction"/>
            <a:extLst>
              <a:ext uri="{FF2B5EF4-FFF2-40B4-BE49-F238E27FC236}">
                <a16:creationId xmlns:a16="http://schemas.microsoft.com/office/drawing/2014/main" id="{0EC83E17-3BD9-E51C-4FAF-FC5882F14C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9259" y="203335"/>
            <a:ext cx="1163169" cy="469741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233C6C9-E7E2-5E99-22C0-CE0430376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517" y="6399517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b="0" i="0">
                <a:solidFill>
                  <a:srgbClr val="5A5A5A"/>
                </a:solidFill>
                <a:latin typeface="Calibri Light"/>
                <a:cs typeface="Calibri Light"/>
              </a:defRPr>
            </a:lvl1pPr>
          </a:lstStyle>
          <a:p>
            <a:fld id="{954D091F-AB52-C242-8A0B-C47CF91B12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24" y="93029"/>
            <a:ext cx="10468235" cy="666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E5BF923-4D64-1A4D-8979-179151F80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517" y="6399517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b="0" i="0">
                <a:solidFill>
                  <a:srgbClr val="5A5A5A"/>
                </a:solidFill>
                <a:latin typeface="Calibri Light"/>
                <a:cs typeface="Calibri Light"/>
              </a:defRPr>
            </a:lvl1pPr>
          </a:lstStyle>
          <a:p>
            <a:fld id="{954D091F-AB52-C242-8A0B-C47CF91B1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0FE43F-3DD3-477B-9396-4D8834939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025" y="952871"/>
            <a:ext cx="11470580" cy="5167744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picture containing clipart&#10;&#10;Description generated with very high confidence">
            <a:hlinkClick r:id="" action="ppaction://noaction"/>
            <a:extLst>
              <a:ext uri="{FF2B5EF4-FFF2-40B4-BE49-F238E27FC236}">
                <a16:creationId xmlns:a16="http://schemas.microsoft.com/office/drawing/2014/main" id="{09A01EE1-B4C7-A2F8-E554-F578E41D50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9259" y="203335"/>
            <a:ext cx="1163169" cy="46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8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IC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24" y="93029"/>
            <a:ext cx="8519207" cy="666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E5BF923-4D64-1A4D-8979-179151F80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517" y="6399517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b="0" i="0">
                <a:solidFill>
                  <a:srgbClr val="5A5A5A"/>
                </a:solidFill>
                <a:latin typeface="Calibri Light"/>
                <a:cs typeface="Calibri Light"/>
              </a:defRPr>
            </a:lvl1pPr>
          </a:lstStyle>
          <a:p>
            <a:fld id="{954D091F-AB52-C242-8A0B-C47CF91B1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0FE43F-3DD3-477B-9396-4D8834939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025" y="952871"/>
            <a:ext cx="11470580" cy="5167744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44B828-E69C-BFF0-442F-96F8660F6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861" y="0"/>
            <a:ext cx="3242712" cy="12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2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NHS plus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24" y="93029"/>
            <a:ext cx="10468235" cy="666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0FE43F-3DD3-477B-9396-4D8834939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025" y="952870"/>
            <a:ext cx="11470580" cy="5441991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picture containing clipart&#10;&#10;Description generated with very high confidence">
            <a:hlinkClick r:id="" action="ppaction://noaction"/>
            <a:extLst>
              <a:ext uri="{FF2B5EF4-FFF2-40B4-BE49-F238E27FC236}">
                <a16:creationId xmlns:a16="http://schemas.microsoft.com/office/drawing/2014/main" id="{09A01EE1-B4C7-A2F8-E554-F578E41D50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9259" y="203335"/>
            <a:ext cx="1163169" cy="46974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F3471D7-DE10-8772-A875-247D37128D8B}"/>
              </a:ext>
            </a:extLst>
          </p:cNvPr>
          <p:cNvGrpSpPr/>
          <p:nvPr userDrawn="1"/>
        </p:nvGrpSpPr>
        <p:grpSpPr>
          <a:xfrm>
            <a:off x="-17586" y="6507012"/>
            <a:ext cx="12209585" cy="225303"/>
            <a:chOff x="-5166" y="6484213"/>
            <a:chExt cx="9154332" cy="225303"/>
          </a:xfrm>
        </p:grpSpPr>
        <p:sp>
          <p:nvSpPr>
            <p:cNvPr id="10" name="Parallelogram 8">
              <a:extLst>
                <a:ext uri="{FF2B5EF4-FFF2-40B4-BE49-F238E27FC236}">
                  <a16:creationId xmlns:a16="http://schemas.microsoft.com/office/drawing/2014/main" id="{87CC2CE2-CBC4-1007-A393-1A1DCDE7E4B6}"/>
                </a:ext>
              </a:extLst>
            </p:cNvPr>
            <p:cNvSpPr/>
            <p:nvPr/>
          </p:nvSpPr>
          <p:spPr>
            <a:xfrm>
              <a:off x="-5166" y="6492428"/>
              <a:ext cx="4577165" cy="217088"/>
            </a:xfrm>
            <a:custGeom>
              <a:avLst/>
              <a:gdLst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89728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8775691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15836 w 9144000"/>
                <a:gd name="connsiteY3" fmla="*/ 207852 h 217088"/>
                <a:gd name="connsiteX4" fmla="*/ 0 w 9144000"/>
                <a:gd name="connsiteY4" fmla="*/ 217088 h 217088"/>
                <a:gd name="connsiteX0" fmla="*/ 10332 w 9154332"/>
                <a:gd name="connsiteY0" fmla="*/ 217088 h 217088"/>
                <a:gd name="connsiteX1" fmla="*/ 0 w 9154332"/>
                <a:gd name="connsiteY1" fmla="*/ 0 h 217088"/>
                <a:gd name="connsiteX2" fmla="*/ 9154332 w 9154332"/>
                <a:gd name="connsiteY2" fmla="*/ 0 h 217088"/>
                <a:gd name="connsiteX3" fmla="*/ 9026168 w 9154332"/>
                <a:gd name="connsiteY3" fmla="*/ 207852 h 217088"/>
                <a:gd name="connsiteX4" fmla="*/ 10332 w 9154332"/>
                <a:gd name="connsiteY4" fmla="*/ 217088 h 21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4332" h="217088">
                  <a:moveTo>
                    <a:pt x="10332" y="217088"/>
                  </a:moveTo>
                  <a:lnTo>
                    <a:pt x="0" y="0"/>
                  </a:lnTo>
                  <a:lnTo>
                    <a:pt x="9154332" y="0"/>
                  </a:lnTo>
                  <a:lnTo>
                    <a:pt x="9026168" y="207852"/>
                  </a:lnTo>
                  <a:lnTo>
                    <a:pt x="10332" y="217088"/>
                  </a:lnTo>
                  <a:close/>
                </a:path>
              </a:pathLst>
            </a:cu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1" name="Parallelogram 8">
              <a:extLst>
                <a:ext uri="{FF2B5EF4-FFF2-40B4-BE49-F238E27FC236}">
                  <a16:creationId xmlns:a16="http://schemas.microsoft.com/office/drawing/2014/main" id="{9B0E0F6B-5068-5C60-EF5F-FADB0447A255}"/>
                </a:ext>
              </a:extLst>
            </p:cNvPr>
            <p:cNvSpPr/>
            <p:nvPr/>
          </p:nvSpPr>
          <p:spPr>
            <a:xfrm rot="10800000">
              <a:off x="4572000" y="6484213"/>
              <a:ext cx="4577166" cy="219572"/>
            </a:xfrm>
            <a:custGeom>
              <a:avLst/>
              <a:gdLst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89728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8775691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15836 w 9144000"/>
                <a:gd name="connsiteY3" fmla="*/ 207852 h 217088"/>
                <a:gd name="connsiteX4" fmla="*/ 0 w 9144000"/>
                <a:gd name="connsiteY4" fmla="*/ 217088 h 217088"/>
                <a:gd name="connsiteX0" fmla="*/ 10332 w 9154332"/>
                <a:gd name="connsiteY0" fmla="*/ 219572 h 219572"/>
                <a:gd name="connsiteX1" fmla="*/ 0 w 9154332"/>
                <a:gd name="connsiteY1" fmla="*/ 0 h 219572"/>
                <a:gd name="connsiteX2" fmla="*/ 9154332 w 9154332"/>
                <a:gd name="connsiteY2" fmla="*/ 2484 h 219572"/>
                <a:gd name="connsiteX3" fmla="*/ 9026168 w 9154332"/>
                <a:gd name="connsiteY3" fmla="*/ 210336 h 219572"/>
                <a:gd name="connsiteX4" fmla="*/ 10332 w 9154332"/>
                <a:gd name="connsiteY4" fmla="*/ 219572 h 21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4332" h="219572">
                  <a:moveTo>
                    <a:pt x="10332" y="219572"/>
                  </a:moveTo>
                  <a:lnTo>
                    <a:pt x="0" y="0"/>
                  </a:lnTo>
                  <a:lnTo>
                    <a:pt x="9154332" y="2484"/>
                  </a:lnTo>
                  <a:lnTo>
                    <a:pt x="9026168" y="210336"/>
                  </a:lnTo>
                  <a:lnTo>
                    <a:pt x="10332" y="219572"/>
                  </a:lnTo>
                  <a:close/>
                </a:path>
              </a:pathLst>
            </a:cu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7188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0D85-B677-678C-A646-63B8547DB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06A5D-4763-CE0E-A076-80C0C7C20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2F7CD-1447-7223-17AC-757072F0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1E0B5-443F-C1A0-62DA-86E12280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46F61-74CE-19EE-9967-527EE069F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79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ICB plus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025" y="93029"/>
            <a:ext cx="8472314" cy="666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0FE43F-3DD3-477B-9396-4D8834939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025" y="952870"/>
            <a:ext cx="11470580" cy="5441991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F3471D7-DE10-8772-A875-247D37128D8B}"/>
              </a:ext>
            </a:extLst>
          </p:cNvPr>
          <p:cNvGrpSpPr/>
          <p:nvPr userDrawn="1"/>
        </p:nvGrpSpPr>
        <p:grpSpPr>
          <a:xfrm>
            <a:off x="-17586" y="6507012"/>
            <a:ext cx="12209585" cy="225303"/>
            <a:chOff x="-5166" y="6484213"/>
            <a:chExt cx="9154332" cy="225303"/>
          </a:xfrm>
        </p:grpSpPr>
        <p:sp>
          <p:nvSpPr>
            <p:cNvPr id="10" name="Parallelogram 8">
              <a:extLst>
                <a:ext uri="{FF2B5EF4-FFF2-40B4-BE49-F238E27FC236}">
                  <a16:creationId xmlns:a16="http://schemas.microsoft.com/office/drawing/2014/main" id="{87CC2CE2-CBC4-1007-A393-1A1DCDE7E4B6}"/>
                </a:ext>
              </a:extLst>
            </p:cNvPr>
            <p:cNvSpPr/>
            <p:nvPr/>
          </p:nvSpPr>
          <p:spPr>
            <a:xfrm>
              <a:off x="-5166" y="6492428"/>
              <a:ext cx="4577165" cy="217088"/>
            </a:xfrm>
            <a:custGeom>
              <a:avLst/>
              <a:gdLst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89728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8775691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15836 w 9144000"/>
                <a:gd name="connsiteY3" fmla="*/ 207852 h 217088"/>
                <a:gd name="connsiteX4" fmla="*/ 0 w 9144000"/>
                <a:gd name="connsiteY4" fmla="*/ 217088 h 217088"/>
                <a:gd name="connsiteX0" fmla="*/ 10332 w 9154332"/>
                <a:gd name="connsiteY0" fmla="*/ 217088 h 217088"/>
                <a:gd name="connsiteX1" fmla="*/ 0 w 9154332"/>
                <a:gd name="connsiteY1" fmla="*/ 0 h 217088"/>
                <a:gd name="connsiteX2" fmla="*/ 9154332 w 9154332"/>
                <a:gd name="connsiteY2" fmla="*/ 0 h 217088"/>
                <a:gd name="connsiteX3" fmla="*/ 9026168 w 9154332"/>
                <a:gd name="connsiteY3" fmla="*/ 207852 h 217088"/>
                <a:gd name="connsiteX4" fmla="*/ 10332 w 9154332"/>
                <a:gd name="connsiteY4" fmla="*/ 217088 h 21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4332" h="217088">
                  <a:moveTo>
                    <a:pt x="10332" y="217088"/>
                  </a:moveTo>
                  <a:lnTo>
                    <a:pt x="0" y="0"/>
                  </a:lnTo>
                  <a:lnTo>
                    <a:pt x="9154332" y="0"/>
                  </a:lnTo>
                  <a:lnTo>
                    <a:pt x="9026168" y="207852"/>
                  </a:lnTo>
                  <a:lnTo>
                    <a:pt x="10332" y="217088"/>
                  </a:lnTo>
                  <a:close/>
                </a:path>
              </a:pathLst>
            </a:cu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1" name="Parallelogram 8">
              <a:extLst>
                <a:ext uri="{FF2B5EF4-FFF2-40B4-BE49-F238E27FC236}">
                  <a16:creationId xmlns:a16="http://schemas.microsoft.com/office/drawing/2014/main" id="{9B0E0F6B-5068-5C60-EF5F-FADB0447A255}"/>
                </a:ext>
              </a:extLst>
            </p:cNvPr>
            <p:cNvSpPr/>
            <p:nvPr/>
          </p:nvSpPr>
          <p:spPr>
            <a:xfrm rot="10800000">
              <a:off x="4572000" y="6484213"/>
              <a:ext cx="4577166" cy="219572"/>
            </a:xfrm>
            <a:custGeom>
              <a:avLst/>
              <a:gdLst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89728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8775691 w 9144000"/>
                <a:gd name="connsiteY3" fmla="*/ 217088 h 217088"/>
                <a:gd name="connsiteX4" fmla="*/ 0 w 9144000"/>
                <a:gd name="connsiteY4" fmla="*/ 217088 h 217088"/>
                <a:gd name="connsiteX0" fmla="*/ 0 w 9144000"/>
                <a:gd name="connsiteY0" fmla="*/ 217088 h 217088"/>
                <a:gd name="connsiteX1" fmla="*/ 54272 w 9144000"/>
                <a:gd name="connsiteY1" fmla="*/ 0 h 217088"/>
                <a:gd name="connsiteX2" fmla="*/ 9144000 w 9144000"/>
                <a:gd name="connsiteY2" fmla="*/ 0 h 217088"/>
                <a:gd name="connsiteX3" fmla="*/ 9015836 w 9144000"/>
                <a:gd name="connsiteY3" fmla="*/ 207852 h 217088"/>
                <a:gd name="connsiteX4" fmla="*/ 0 w 9144000"/>
                <a:gd name="connsiteY4" fmla="*/ 217088 h 217088"/>
                <a:gd name="connsiteX0" fmla="*/ 10332 w 9154332"/>
                <a:gd name="connsiteY0" fmla="*/ 219572 h 219572"/>
                <a:gd name="connsiteX1" fmla="*/ 0 w 9154332"/>
                <a:gd name="connsiteY1" fmla="*/ 0 h 219572"/>
                <a:gd name="connsiteX2" fmla="*/ 9154332 w 9154332"/>
                <a:gd name="connsiteY2" fmla="*/ 2484 h 219572"/>
                <a:gd name="connsiteX3" fmla="*/ 9026168 w 9154332"/>
                <a:gd name="connsiteY3" fmla="*/ 210336 h 219572"/>
                <a:gd name="connsiteX4" fmla="*/ 10332 w 9154332"/>
                <a:gd name="connsiteY4" fmla="*/ 219572 h 21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4332" h="219572">
                  <a:moveTo>
                    <a:pt x="10332" y="219572"/>
                  </a:moveTo>
                  <a:lnTo>
                    <a:pt x="0" y="0"/>
                  </a:lnTo>
                  <a:lnTo>
                    <a:pt x="9154332" y="2484"/>
                  </a:lnTo>
                  <a:lnTo>
                    <a:pt x="9026168" y="210336"/>
                  </a:lnTo>
                  <a:lnTo>
                    <a:pt x="10332" y="219572"/>
                  </a:lnTo>
                  <a:close/>
                </a:path>
              </a:pathLst>
            </a:cu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B887F66-A2DC-088D-37BB-028C2E5D5A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861" y="0"/>
            <a:ext cx="3242712" cy="12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7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 N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07" y="108127"/>
            <a:ext cx="10474152" cy="666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003" y="1032388"/>
            <a:ext cx="5661797" cy="5088227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32388"/>
            <a:ext cx="5656384" cy="5088227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74099DE-FC02-EC45-B69D-330850AD2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517" y="6399517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b="0" i="0">
                <a:solidFill>
                  <a:srgbClr val="5A5A5A"/>
                </a:solidFill>
                <a:latin typeface="Calibri Light"/>
                <a:cs typeface="Calibri Light"/>
              </a:defRPr>
            </a:lvl1pPr>
          </a:lstStyle>
          <a:p>
            <a:fld id="{954D091F-AB52-C242-8A0B-C47CF91B12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clipart&#10;&#10;Description generated with very high confidence">
            <a:hlinkClick r:id="" action="ppaction://noaction"/>
            <a:extLst>
              <a:ext uri="{FF2B5EF4-FFF2-40B4-BE49-F238E27FC236}">
                <a16:creationId xmlns:a16="http://schemas.microsoft.com/office/drawing/2014/main" id="{6342D947-FBAC-2728-C1DF-0960180AAF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9259" y="203335"/>
            <a:ext cx="1163169" cy="46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9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 IC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07" y="108127"/>
            <a:ext cx="8554431" cy="666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003" y="1032388"/>
            <a:ext cx="5661797" cy="5088227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32388"/>
            <a:ext cx="5656384" cy="5088227"/>
          </a:xfrm>
        </p:spPr>
        <p:txBody>
          <a:bodyPr tIns="36000" rIns="0" bIns="0"/>
          <a:lstStyle>
            <a:lvl1pPr>
              <a:lnSpc>
                <a:spcPct val="100000"/>
              </a:lnSpc>
              <a:spcBef>
                <a:spcPts val="400"/>
              </a:spcBef>
              <a:defRPr sz="1800"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 sz="1400"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74099DE-FC02-EC45-B69D-330850AD2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2517" y="6399517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b="0" i="0">
                <a:solidFill>
                  <a:srgbClr val="5A5A5A"/>
                </a:solidFill>
                <a:latin typeface="Calibri Light"/>
                <a:cs typeface="Calibri Light"/>
              </a:defRPr>
            </a:lvl1pPr>
          </a:lstStyle>
          <a:p>
            <a:fld id="{954D091F-AB52-C242-8A0B-C47CF91B12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FF105B-0A93-C0F2-6189-E2D57C872D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861" y="0"/>
            <a:ext cx="3242712" cy="12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7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8B63C-DFCB-4D67-93FD-26299990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61306-1D12-3093-09DF-2504EE4C9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542D0-AEFD-498D-A6FF-E5E17F8D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EE1A1-CA8F-AFEE-FCE8-8E112EB8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F7878-FDB9-6389-CE83-0617D74E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8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0FB1-2D3E-6560-961B-CF10B12F9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0ED00-DF48-CC13-2E64-5750CA587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89220-A94B-E572-8A0C-E32861D7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751A4-D58F-EAD5-CABF-D7116C83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F30D8-9DFE-6E73-182A-6DAD9FFB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3229F-017B-3DA1-2C1E-9FF5332F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05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A95F6-332E-3CCA-5776-B37F78C5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CEFC8-2BCB-46E3-007A-1B138AB9E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C120B-F3C6-E8CA-6C9F-94186ADF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954A8B-CC1E-EC84-3942-F2D724641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823D5-3EFE-1B95-C662-71998889D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F6D6A9-355D-84EF-6419-D3799814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67865C-ADA8-A5AE-90D0-D1BC8F0B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D98045-5514-B58C-ABE2-30094B18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94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F18A-5B50-E020-130C-1D6656BE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B416A-BB9D-50B4-8FC9-E2F1869F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D2170-BD8D-0808-05A1-DC35F7EA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A7398-4EE8-E8D0-7426-903FB684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8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5A51AF-A7ED-F3C4-36FA-A24AC8F4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846C9-C6FF-CF3F-3710-828A2AF71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6667B-E5C2-4473-5B04-A396A6D2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02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CEC2-0062-083E-2206-2503D646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9514D-76E9-D29C-AB48-F3B9C35F6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AD37A-C3C5-C4D5-B2A4-7CAA42C16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1DFC1-EC98-2FAC-775A-D7DB234B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D15FF-8705-9775-E663-726D9D51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1CD12-C52F-529D-D5BB-FC4FAAD5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00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592B-EEBD-73B4-6FC8-2FA73795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874FD8-6E86-2F79-D5E0-D6BFC49D8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9A7BC-B69B-460A-15EA-DCAD71443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282F7-B559-7F07-278E-3F61930B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ECCC1-0ACE-D8CE-A82F-48D4BB6F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643DE-4459-B66A-9271-AF0C4080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77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0B5DD4-DDEB-2D0F-5454-A373B5F1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5A57D-D853-99FF-296E-98C354608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B5CCC-2AE1-E7EA-1841-B053CAC98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B2EC-F007-4BB4-9125-942575F05F22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E5043-0690-9932-144E-BD1E8D052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716E-DA42-3A46-0FB5-450AA7B96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DAE4-F873-4D02-9105-3E1866C05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6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710" y="105071"/>
            <a:ext cx="11470581" cy="666271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003" y="1024205"/>
            <a:ext cx="11470581" cy="51466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sz="16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30FB7D-F2D7-DF49-BBF9-73B1604C6B2E}"/>
              </a:ext>
            </a:extLst>
          </p:cNvPr>
          <p:cNvSpPr/>
          <p:nvPr userDrawn="1"/>
        </p:nvSpPr>
        <p:spPr>
          <a:xfrm flipV="1">
            <a:off x="358003" y="6349891"/>
            <a:ext cx="11470581" cy="9600"/>
          </a:xfrm>
          <a:prstGeom prst="rect">
            <a:avLst/>
          </a:prstGeom>
          <a:solidFill>
            <a:schemeClr val="accent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ABA5EF9-9C30-2242-A32E-4E61C6BD38EC}"/>
              </a:ext>
            </a:extLst>
          </p:cNvPr>
          <p:cNvSpPr txBox="1">
            <a:spLocks/>
          </p:cNvSpPr>
          <p:nvPr userDrawn="1"/>
        </p:nvSpPr>
        <p:spPr>
          <a:xfrm>
            <a:off x="5956898" y="6399517"/>
            <a:ext cx="5995759" cy="36618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0" i="0" kern="1200">
                <a:solidFill>
                  <a:srgbClr val="5A5A5A"/>
                </a:solidFill>
                <a:latin typeface="Calibri Light"/>
                <a:ea typeface="+mn-ea"/>
                <a:cs typeface="Calibri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67" b="0" i="0" u="none" strike="noStrike" kern="1200" dirty="0">
                <a:solidFill>
                  <a:srgbClr val="5A5A5A"/>
                </a:solidFill>
                <a:effectLst/>
                <a:latin typeface="Calibri Light"/>
                <a:ea typeface="+mn-ea"/>
                <a:cs typeface="Calibri Light"/>
              </a:rPr>
              <a:t>Buckinghamshire, Oxfordshire and Berkshire West Integrated Care Board</a:t>
            </a:r>
          </a:p>
        </p:txBody>
      </p:sp>
    </p:spTree>
    <p:extLst>
      <p:ext uri="{BB962C8B-B14F-4D97-AF65-F5344CB8AC3E}">
        <p14:creationId xmlns:p14="http://schemas.microsoft.com/office/powerpoint/2010/main" val="29896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40" r:id="rId2"/>
    <p:sldLayoutId id="2147483745" r:id="rId3"/>
    <p:sldLayoutId id="2147483731" r:id="rId4"/>
    <p:sldLayoutId id="2147483738" r:id="rId5"/>
    <p:sldLayoutId id="2147483732" r:id="rId6"/>
    <p:sldLayoutId id="2147483741" r:id="rId7"/>
    <p:sldLayoutId id="2147483743" r:id="rId8"/>
    <p:sldLayoutId id="2147483744" r:id="rId9"/>
    <p:sldLayoutId id="2147483733" r:id="rId10"/>
    <p:sldLayoutId id="214748374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933" b="0" kern="1200">
          <a:solidFill>
            <a:schemeClr val="accent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67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333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067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284E-1C8A-1E26-1449-0F3DE2C1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Buckinghamshire, Oxfordshire and Berkshire West Integrated Care Board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4FA0E-20DF-7970-A120-8B0C401EB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Employee Structure Charts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BAD23D-E8D9-33C0-FB23-926D40D97D1F}"/>
              </a:ext>
            </a:extLst>
          </p:cNvPr>
          <p:cNvSpPr txBox="1"/>
          <p:nvPr/>
        </p:nvSpPr>
        <p:spPr>
          <a:xfrm>
            <a:off x="664143" y="5409398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 January 2023</a:t>
            </a:r>
          </a:p>
        </p:txBody>
      </p:sp>
    </p:spTree>
    <p:extLst>
      <p:ext uri="{BB962C8B-B14F-4D97-AF65-F5344CB8AC3E}">
        <p14:creationId xmlns:p14="http://schemas.microsoft.com/office/powerpoint/2010/main" val="13681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B81801-6D3F-862A-24BE-E2241464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25" y="130003"/>
            <a:ext cx="8472314" cy="666271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Buckinghamshire, Oxfordshire and Berkshire West system </a:t>
            </a: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E7B0F2C8-E0EA-05D8-FABF-FA5E7008A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986" y="1227596"/>
            <a:ext cx="4149753" cy="41374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87F8EF-7BC6-8894-BEEA-892A3DE2A216}"/>
              </a:ext>
            </a:extLst>
          </p:cNvPr>
          <p:cNvSpPr txBox="1"/>
          <p:nvPr/>
        </p:nvSpPr>
        <p:spPr>
          <a:xfrm>
            <a:off x="1289534" y="5421183"/>
            <a:ext cx="48064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Population = nearly two million people</a:t>
            </a:r>
          </a:p>
          <a:p>
            <a:r>
              <a:rPr lang="en-GB" sz="1400" b="1" dirty="0"/>
              <a:t>Five upper tier local authorities, five </a:t>
            </a:r>
            <a:r>
              <a:rPr lang="en-GB" sz="1400" b="1"/>
              <a:t>district councils </a:t>
            </a:r>
            <a:endParaRPr lang="en-GB" sz="1400" b="1" dirty="0"/>
          </a:p>
          <a:p>
            <a:r>
              <a:rPr lang="en-GB" sz="1400" b="1" dirty="0"/>
              <a:t>More than 8,000 voluntary organisations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E7C81B-BE53-92B4-9277-93BE31C69542}"/>
              </a:ext>
            </a:extLst>
          </p:cNvPr>
          <p:cNvSpPr txBox="1"/>
          <p:nvPr/>
        </p:nvSpPr>
        <p:spPr>
          <a:xfrm>
            <a:off x="6685054" y="1399060"/>
            <a:ext cx="5032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NHS in BOB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Over 770 NHS organisations delivering services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£3.2 billion NHS funding in 2022-23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Employs more than 34,000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DDCDDBA0-43D2-A5B4-39F3-5C473E3B9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26234"/>
              </p:ext>
            </p:extLst>
          </p:nvPr>
        </p:nvGraphicFramePr>
        <p:xfrm>
          <a:off x="6685054" y="2649693"/>
          <a:ext cx="5032710" cy="3417821"/>
        </p:xfrm>
        <a:graphic>
          <a:graphicData uri="http://schemas.openxmlformats.org/drawingml/2006/table">
            <a:tbl>
              <a:tblPr firstRow="1" bandRow="1"/>
              <a:tblGrid>
                <a:gridCol w="3929863">
                  <a:extLst>
                    <a:ext uri="{9D8B030D-6E8A-4147-A177-3AD203B41FA5}">
                      <a16:colId xmlns:a16="http://schemas.microsoft.com/office/drawing/2014/main" val="94848401"/>
                    </a:ext>
                  </a:extLst>
                </a:gridCol>
                <a:gridCol w="1102847">
                  <a:extLst>
                    <a:ext uri="{9D8B030D-6E8A-4147-A177-3AD203B41FA5}">
                      <a16:colId xmlns:a16="http://schemas.microsoft.com/office/drawing/2014/main" val="2538470035"/>
                    </a:ext>
                  </a:extLst>
                </a:gridCol>
              </a:tblGrid>
              <a:tr h="349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2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NHS Services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875665"/>
                  </a:ext>
                </a:extLst>
              </a:tr>
              <a:tr h="322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 Practices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76520"/>
                  </a:ext>
                </a:extLst>
              </a:tr>
              <a:tr h="322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Pharmacies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98690"/>
                  </a:ext>
                </a:extLst>
              </a:tr>
              <a:tr h="322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Practices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00246"/>
                  </a:ext>
                </a:extLst>
              </a:tr>
              <a:tr h="415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Ophthalmic Services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96888"/>
                  </a:ext>
                </a:extLst>
              </a:tr>
              <a:tr h="322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Mental Health Trusts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Acute/Integrated Hospital Trusts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b="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6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Care/Minor Treatment sites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 Ambulance &amp; Transport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8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B81801-6D3F-862A-24BE-E2241464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25" y="130003"/>
            <a:ext cx="8472314" cy="666271"/>
          </a:xfrm>
        </p:spPr>
        <p:txBody>
          <a:bodyPr>
            <a:normAutofit/>
          </a:bodyPr>
          <a:lstStyle/>
          <a:p>
            <a:r>
              <a:rPr lang="en-GB" sz="2400" b="1" dirty="0"/>
              <a:t>Executive Team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BA8061-4A58-F2C8-03B0-1F63ECF33F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 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01A82F-E851-4345-69AC-56400B0A0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657" y="1665706"/>
            <a:ext cx="9266685" cy="2119216"/>
          </a:xfrm>
          <a:prstGeom prst="rect">
            <a:avLst/>
          </a:prstGeom>
        </p:spPr>
      </p:pic>
      <p:graphicFrame>
        <p:nvGraphicFramePr>
          <p:cNvPr id="2" name="Table 66">
            <a:extLst>
              <a:ext uri="{FF2B5EF4-FFF2-40B4-BE49-F238E27FC236}">
                <a16:creationId xmlns:a16="http://schemas.microsoft.com/office/drawing/2014/main" id="{96C04D01-7129-B4FF-F903-FEF22A8CEAEC}"/>
              </a:ext>
            </a:extLst>
          </p:cNvPr>
          <p:cNvGraphicFramePr>
            <a:graphicFrameLocks noGrp="1"/>
          </p:cNvGraphicFramePr>
          <p:nvPr/>
        </p:nvGraphicFramePr>
        <p:xfrm>
          <a:off x="4728763" y="4166728"/>
          <a:ext cx="2734471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685">
                  <a:extLst>
                    <a:ext uri="{9D8B030D-6E8A-4147-A177-3AD203B41FA5}">
                      <a16:colId xmlns:a16="http://schemas.microsoft.com/office/drawing/2014/main" val="2371361606"/>
                    </a:ext>
                  </a:extLst>
                </a:gridCol>
                <a:gridCol w="1394786">
                  <a:extLst>
                    <a:ext uri="{9D8B030D-6E8A-4147-A177-3AD203B41FA5}">
                      <a16:colId xmlns:a16="http://schemas.microsoft.com/office/drawing/2014/main" val="385577648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Executive Leadership Structure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990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Band/Grade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FTE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68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VSM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18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Total Cost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£1,372k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424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C9E117-22F1-C70B-FCE0-AC076C3A5052}"/>
              </a:ext>
            </a:extLst>
          </p:cNvPr>
          <p:cNvSpPr txBox="1"/>
          <p:nvPr/>
        </p:nvSpPr>
        <p:spPr>
          <a:xfrm>
            <a:off x="9829006" y="5797408"/>
            <a:ext cx="1557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VSM = Very Senior Manager</a:t>
            </a:r>
          </a:p>
        </p:txBody>
      </p:sp>
    </p:spTree>
    <p:extLst>
      <p:ext uri="{BB962C8B-B14F-4D97-AF65-F5344CB8AC3E}">
        <p14:creationId xmlns:p14="http://schemas.microsoft.com/office/powerpoint/2010/main" val="357240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B81801-6D3F-862A-24BE-E2241464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Information by Directorate, Band and Cost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BA8061-4A58-F2C8-03B0-1F63ECF33F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 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20B297-3BDA-8339-8406-19945929045C}"/>
              </a:ext>
            </a:extLst>
          </p:cNvPr>
          <p:cNvSpPr txBox="1"/>
          <p:nvPr/>
        </p:nvSpPr>
        <p:spPr>
          <a:xfrm>
            <a:off x="543823" y="973402"/>
            <a:ext cx="115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Information detailed below is drawn from Electronic Staff Records, as full time equivalents  (in post) as at 31 December 2022</a:t>
            </a:r>
            <a:endParaRPr lang="en-GB" sz="1200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C4351-1A36-C7AF-78F6-59D8AD0AB07A}"/>
              </a:ext>
            </a:extLst>
          </p:cNvPr>
          <p:cNvSpPr txBox="1"/>
          <p:nvPr/>
        </p:nvSpPr>
        <p:spPr>
          <a:xfrm>
            <a:off x="543823" y="6268963"/>
            <a:ext cx="74875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Non-</a:t>
            </a:r>
            <a:r>
              <a:rPr lang="en-GB" sz="800" dirty="0" err="1"/>
              <a:t>AfC</a:t>
            </a:r>
            <a:r>
              <a:rPr lang="en-GB" sz="800" dirty="0"/>
              <a:t> = not employed on Agenda For Change terms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64F9D1-0331-1920-C47A-B914218DE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23" y="1212303"/>
            <a:ext cx="9886052" cy="511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0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B81801-6D3F-862A-24BE-E2241464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25" y="173029"/>
            <a:ext cx="8472314" cy="666271"/>
          </a:xfrm>
        </p:spPr>
        <p:txBody>
          <a:bodyPr>
            <a:normAutofit/>
          </a:bodyPr>
          <a:lstStyle/>
          <a:p>
            <a:r>
              <a:rPr lang="en-GB" sz="2400" b="1" dirty="0"/>
              <a:t>ICB Staff Band Summary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BA8061-4A58-F2C8-03B0-1F63ECF33F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 </a:t>
            </a:r>
          </a:p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8822AA-4507-9845-B791-A561AC4F8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37441"/>
              </p:ext>
            </p:extLst>
          </p:nvPr>
        </p:nvGraphicFramePr>
        <p:xfrm>
          <a:off x="2963081" y="1198111"/>
          <a:ext cx="6476193" cy="4783593"/>
        </p:xfrm>
        <a:graphic>
          <a:graphicData uri="http://schemas.openxmlformats.org/drawingml/2006/table">
            <a:tbl>
              <a:tblPr/>
              <a:tblGrid>
                <a:gridCol w="3749373">
                  <a:extLst>
                    <a:ext uri="{9D8B030D-6E8A-4147-A177-3AD203B41FA5}">
                      <a16:colId xmlns:a16="http://schemas.microsoft.com/office/drawing/2014/main" val="3367515074"/>
                    </a:ext>
                  </a:extLst>
                </a:gridCol>
                <a:gridCol w="2726820">
                  <a:extLst>
                    <a:ext uri="{9D8B030D-6E8A-4147-A177-3AD203B41FA5}">
                      <a16:colId xmlns:a16="http://schemas.microsoft.com/office/drawing/2014/main" val="4024493969"/>
                    </a:ext>
                  </a:extLst>
                </a:gridCol>
              </a:tblGrid>
              <a:tr h="32515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ICB Totals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58359"/>
                  </a:ext>
                </a:extLst>
              </a:tr>
              <a:tr h="2942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Band/Grade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571755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VSM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423261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AfC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052227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765238"/>
                  </a:ext>
                </a:extLst>
              </a:tr>
              <a:tr h="335316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8D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394888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8C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176733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8B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05800"/>
                  </a:ext>
                </a:extLst>
              </a:tr>
              <a:tr h="25777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8A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56926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203641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963650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389343"/>
                  </a:ext>
                </a:extLst>
              </a:tr>
              <a:tr h="32515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Band 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605377"/>
                  </a:ext>
                </a:extLst>
              </a:tr>
              <a:tr h="32950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FTE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8663"/>
                  </a:ext>
                </a:extLst>
              </a:tr>
              <a:tr h="315156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Cost ‘0000 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£21,493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113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4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324450"/>
              </p:ext>
            </p:extLst>
          </p:nvPr>
        </p:nvGraphicFramePr>
        <p:xfrm>
          <a:off x="2241550" y="2161912"/>
          <a:ext cx="1476375" cy="3337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System &amp; ICB HR &amp; OD support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System &amp; ICB Learning and Development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Health and Wellbeing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4973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Strategic OD to develop partnerships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Operational HR &amp; payroll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System focused workforce planning &amp; strategy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ICS &amp; ICB Leadership development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Communications &amp; Engagement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36126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04752"/>
              </p:ext>
            </p:extLst>
          </p:nvPr>
        </p:nvGraphicFramePr>
        <p:xfrm>
          <a:off x="7074365" y="2161912"/>
          <a:ext cx="1467063" cy="4004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7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Clinical leadership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Primary Care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050394232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Clinical Effectiveness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Medicines Optimisation</a:t>
                      </a:r>
                      <a:endParaRPr lang="en-GB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Clinical Network and Pathway Development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Safety</a:t>
                      </a:r>
                      <a:endParaRPr lang="en-GB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Pharmacy, Optometry &amp; Dentistry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Reducing Disparities in Clinical Outcomes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Cancer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4622C1-47C0-495E-9EC8-D221A67FC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087712"/>
              </p:ext>
            </p:extLst>
          </p:nvPr>
        </p:nvGraphicFramePr>
        <p:xfrm>
          <a:off x="5482003" y="2175407"/>
          <a:ext cx="1452772" cy="4451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772">
                  <a:extLst>
                    <a:ext uri="{9D8B030D-6E8A-4147-A177-3AD203B41FA5}">
                      <a16:colId xmlns:a16="http://schemas.microsoft.com/office/drawing/2014/main" val="3488631664"/>
                    </a:ext>
                  </a:extLst>
                </a:gridCol>
              </a:tblGrid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Clinical leadership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1204871590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Compliance, safety  &amp; serious incidents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264902204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Safeguarding, quality &amp; safety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3256724910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Clinical &amp; performance risk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928923307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Patient voice &amp; experience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616915201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Infection Prevention &amp; Control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721119094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Maternity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2447145782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Mental Health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3612758557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Children &amp; Young People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172133797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Personalise Care &amp;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Continuing Healthcare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3923021831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Vaccinations 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1373305150"/>
                  </a:ext>
                </a:extLst>
              </a:tr>
              <a:tr h="370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Learning Disabilities &amp;Autism</a:t>
                      </a:r>
                    </a:p>
                  </a:txBody>
                  <a:tcPr marL="5173" marR="5173" marT="5173" marB="0" anchor="ctr"/>
                </a:tc>
                <a:extLst>
                  <a:ext uri="{0D108BD9-81ED-4DB2-BD59-A6C34878D82A}">
                    <a16:rowId xmlns:a16="http://schemas.microsoft.com/office/drawing/2014/main" val="61353752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4EF966F-3B3D-42F7-BF14-ABD53B1DE814}"/>
              </a:ext>
            </a:extLst>
          </p:cNvPr>
          <p:cNvSpPr/>
          <p:nvPr/>
        </p:nvSpPr>
        <p:spPr>
          <a:xfrm>
            <a:off x="2233770" y="1649004"/>
            <a:ext cx="1494146" cy="5129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800" dirty="0">
                <a:solidFill>
                  <a:prstClr val="white"/>
                </a:solidFill>
                <a:latin typeface="Arial" panose="020B0604020202020204"/>
              </a:rPr>
              <a:t>Chief People Officer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8F4BA8-E5AE-483D-9816-D32570F19BED}"/>
              </a:ext>
            </a:extLst>
          </p:cNvPr>
          <p:cNvSpPr/>
          <p:nvPr/>
        </p:nvSpPr>
        <p:spPr>
          <a:xfrm>
            <a:off x="3844833" y="1649004"/>
            <a:ext cx="1494146" cy="5129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sz="800" dirty="0">
              <a:solidFill>
                <a:prstClr val="white"/>
              </a:solidFill>
              <a:latin typeface="Arial" panose="020B0604020202020204"/>
            </a:endParaRPr>
          </a:p>
          <a:p>
            <a:pPr algn="ctr" defTabSz="457200">
              <a:defRPr/>
            </a:pPr>
            <a:r>
              <a:rPr lang="en-GB" sz="800" dirty="0">
                <a:solidFill>
                  <a:prstClr val="white"/>
                </a:solidFill>
                <a:latin typeface="Arial" panose="020B0604020202020204"/>
              </a:rPr>
              <a:t>Chief Finance Officer</a:t>
            </a:r>
          </a:p>
          <a:p>
            <a:pPr algn="ctr" defTabSz="457200">
              <a:defRPr/>
            </a:pPr>
            <a:endParaRPr lang="en-GB" sz="8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686FAA-D5D3-4AA0-80B7-98030F69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26" y="588056"/>
            <a:ext cx="11456748" cy="502595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functions by Directorate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850C905-7616-4DA0-80BB-A486FA98FE26}"/>
              </a:ext>
            </a:extLst>
          </p:cNvPr>
          <p:cNvSpPr/>
          <p:nvPr/>
        </p:nvSpPr>
        <p:spPr>
          <a:xfrm>
            <a:off x="7065112" y="1659317"/>
            <a:ext cx="1485571" cy="5025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sz="800" dirty="0">
              <a:solidFill>
                <a:prstClr val="white"/>
              </a:solidFill>
              <a:latin typeface="Arial" panose="020B0604020202020204"/>
            </a:endParaRPr>
          </a:p>
          <a:p>
            <a:pPr algn="ctr" defTabSz="457200">
              <a:defRPr/>
            </a:pPr>
            <a:r>
              <a:rPr lang="en-GB" sz="800" dirty="0">
                <a:solidFill>
                  <a:prstClr val="white"/>
                </a:solidFill>
                <a:latin typeface="Arial" panose="020B0604020202020204"/>
              </a:rPr>
              <a:t>Chief Medical Officer</a:t>
            </a:r>
          </a:p>
          <a:p>
            <a:pPr algn="ctr" defTabSz="457200">
              <a:defRPr/>
            </a:pPr>
            <a:endParaRPr lang="en-GB" sz="800" dirty="0">
              <a:solidFill>
                <a:prstClr val="white"/>
              </a:solidFill>
              <a:latin typeface="Arial" panose="020B0604020202020204"/>
            </a:endParaRP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EB5FB9B8-05C7-4BAE-A7F3-2E3C3CFCC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63656"/>
              </p:ext>
            </p:extLst>
          </p:nvPr>
        </p:nvGraphicFramePr>
        <p:xfrm>
          <a:off x="3850653" y="2161912"/>
          <a:ext cx="1482505" cy="3064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8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7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Corporate Reporting &amp; Management</a:t>
                      </a:r>
                      <a:endParaRPr kumimoji="0" lang="en-GB" sz="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60">
                <a:tc>
                  <a:txBody>
                    <a:bodyPr/>
                    <a:lstStyle/>
                    <a:p>
                      <a:pPr lvl="0" algn="ctr"/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Accounts &amp; ICB Estate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Financial Services &amp; Audit</a:t>
                      </a:r>
                      <a:endParaRPr kumimoji="0" lang="en-GB" sz="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76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Contracting</a:t>
                      </a:r>
                      <a:endParaRPr lang="en-GB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760">
                <a:tc>
                  <a:txBody>
                    <a:bodyPr/>
                    <a:lstStyle/>
                    <a:p>
                      <a:pPr lvl="0" algn="ctr"/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Financial Planning, Programme Costing and Contract Support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760">
                <a:tc>
                  <a:txBody>
                    <a:bodyPr/>
                    <a:lstStyle/>
                    <a:p>
                      <a:pPr lvl="0" algn="ctr"/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Specialist Commissioning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847454"/>
                  </a:ext>
                </a:extLst>
              </a:tr>
              <a:tr h="437760">
                <a:tc>
                  <a:txBody>
                    <a:bodyPr/>
                    <a:lstStyle/>
                    <a:p>
                      <a:pPr lvl="0" algn="ctr"/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ICS/Place Based support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9" name="Picture 28" descr="Graphical user interface&#10;&#10;Description automatically generated">
            <a:extLst>
              <a:ext uri="{FF2B5EF4-FFF2-40B4-BE49-F238E27FC236}">
                <a16:creationId xmlns:a16="http://schemas.microsoft.com/office/drawing/2014/main" id="{E9AECB53-4D8C-7DC4-7CD7-F33CE138E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165" y="540464"/>
            <a:ext cx="2258318" cy="85780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5020E9D-279A-635E-61B8-6FA1E1248D64}"/>
              </a:ext>
            </a:extLst>
          </p:cNvPr>
          <p:cNvSpPr/>
          <p:nvPr/>
        </p:nvSpPr>
        <p:spPr>
          <a:xfrm>
            <a:off x="8674329" y="1659317"/>
            <a:ext cx="1487143" cy="5025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sz="800" dirty="0">
              <a:solidFill>
                <a:prstClr val="white"/>
              </a:solidFill>
              <a:latin typeface="Arial" panose="020B0604020202020204"/>
            </a:endParaRPr>
          </a:p>
          <a:p>
            <a:pPr algn="ctr" defTabSz="457200">
              <a:defRPr/>
            </a:pPr>
            <a:r>
              <a:rPr lang="en-GB" sz="800" dirty="0">
                <a:solidFill>
                  <a:prstClr val="white"/>
                </a:solidFill>
                <a:latin typeface="Arial" panose="020B0604020202020204"/>
              </a:rPr>
              <a:t>Chief Delivery Officer</a:t>
            </a:r>
          </a:p>
          <a:p>
            <a:pPr algn="ctr" defTabSz="457200">
              <a:defRPr/>
            </a:pPr>
            <a:endParaRPr lang="en-GB" sz="800" dirty="0">
              <a:solidFill>
                <a:prstClr val="white"/>
              </a:solidFill>
              <a:latin typeface="Arial" panose="020B0604020202020204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2438C69-2FBC-C8A5-031A-974E30BC8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37500"/>
              </p:ext>
            </p:extLst>
          </p:nvPr>
        </p:nvGraphicFramePr>
        <p:xfrm>
          <a:off x="8682967" y="2161912"/>
          <a:ext cx="1473546" cy="2472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73546">
                  <a:extLst>
                    <a:ext uri="{9D8B030D-6E8A-4147-A177-3AD203B41FA5}">
                      <a16:colId xmlns:a16="http://schemas.microsoft.com/office/drawing/2014/main" val="2922825156"/>
                    </a:ext>
                  </a:extLst>
                </a:gridCol>
              </a:tblGrid>
              <a:tr h="494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Sector teams: Community; Urgent &amp; Emergency care, Elective care</a:t>
                      </a:r>
                    </a:p>
                  </a:txBody>
                  <a:tcPr marL="6896" marR="6896" marT="6896" marB="0" anchor="ctr"/>
                </a:tc>
                <a:extLst>
                  <a:ext uri="{0D108BD9-81ED-4DB2-BD59-A6C34878D82A}">
                    <a16:rowId xmlns:a16="http://schemas.microsoft.com/office/drawing/2014/main" val="1645294207"/>
                  </a:ext>
                </a:extLst>
              </a:tr>
              <a:tr h="494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Place development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&amp; delivery </a:t>
                      </a:r>
                    </a:p>
                  </a:txBody>
                  <a:tcPr marL="6896" marR="6896" marT="6896" marB="0" anchor="ctr"/>
                </a:tc>
                <a:extLst>
                  <a:ext uri="{0D108BD9-81ED-4DB2-BD59-A6C34878D82A}">
                    <a16:rowId xmlns:a16="http://schemas.microsoft.com/office/drawing/2014/main" val="1560649994"/>
                  </a:ext>
                </a:extLst>
              </a:tr>
              <a:tr h="494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Planning, </a:t>
                      </a:r>
                      <a:r>
                        <a:rPr lang="en-GB" sz="800" kern="0" dirty="0">
                          <a:solidFill>
                            <a:prstClr val="black"/>
                          </a:solidFill>
                          <a:latin typeface="Arial"/>
                        </a:rPr>
                        <a:t>Performance, Assurance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96" marR="6896" marT="6896" marB="0" anchor="ctr"/>
                </a:tc>
                <a:extLst>
                  <a:ext uri="{0D108BD9-81ED-4DB2-BD59-A6C34878D82A}">
                    <a16:rowId xmlns:a16="http://schemas.microsoft.com/office/drawing/2014/main" val="3698093517"/>
                  </a:ext>
                </a:extLst>
              </a:tr>
              <a:tr h="494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Cancer Performance</a:t>
                      </a:r>
                    </a:p>
                  </a:txBody>
                  <a:tcPr marL="6896" marR="6896" marT="6896" marB="0" anchor="ctr"/>
                </a:tc>
                <a:extLst>
                  <a:ext uri="{0D108BD9-81ED-4DB2-BD59-A6C34878D82A}">
                    <a16:rowId xmlns:a16="http://schemas.microsoft.com/office/drawing/2014/main" val="2532092082"/>
                  </a:ext>
                </a:extLst>
              </a:tr>
              <a:tr h="494576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EPPR Incident </a:t>
                      </a:r>
                      <a:r>
                        <a:rPr lang="en-GB" sz="800" kern="0" dirty="0">
                          <a:solidFill>
                            <a:prstClr val="black"/>
                          </a:solidFill>
                          <a:latin typeface="Arial"/>
                        </a:rPr>
                        <a:t>- </a:t>
                      </a: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Ops Centre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96" marR="6896" marT="6896" marB="0" anchor="ctr"/>
                </a:tc>
                <a:extLst>
                  <a:ext uri="{0D108BD9-81ED-4DB2-BD59-A6C34878D82A}">
                    <a16:rowId xmlns:a16="http://schemas.microsoft.com/office/drawing/2014/main" val="641082771"/>
                  </a:ext>
                </a:extLst>
              </a:tr>
            </a:tbl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:a16="http://schemas.microsoft.com/office/drawing/2014/main" id="{142BEBF5-AB6C-C4A2-1C42-058E714D24A5}"/>
              </a:ext>
            </a:extLst>
          </p:cNvPr>
          <p:cNvSpPr/>
          <p:nvPr/>
        </p:nvSpPr>
        <p:spPr>
          <a:xfrm>
            <a:off x="10273676" y="1660118"/>
            <a:ext cx="1487143" cy="5152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800" dirty="0">
                <a:solidFill>
                  <a:prstClr val="white"/>
                </a:solidFill>
                <a:latin typeface="Arial" panose="020B0604020202020204"/>
              </a:rPr>
              <a:t>Chief Information Officer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C420BED-C66E-6599-183C-9EA5D16FD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30785"/>
              </p:ext>
            </p:extLst>
          </p:nvPr>
        </p:nvGraphicFramePr>
        <p:xfrm>
          <a:off x="10278861" y="2175407"/>
          <a:ext cx="1475628" cy="245938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475628">
                  <a:extLst>
                    <a:ext uri="{9D8B030D-6E8A-4147-A177-3AD203B41FA5}">
                      <a16:colId xmlns:a16="http://schemas.microsoft.com/office/drawing/2014/main" val="1306943149"/>
                    </a:ext>
                  </a:extLst>
                </a:gridCol>
              </a:tblGrid>
              <a:tr h="491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Corporate 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277794"/>
                  </a:ext>
                </a:extLst>
              </a:tr>
              <a:tr h="491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Digital Strategy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667343"/>
                  </a:ext>
                </a:extLst>
              </a:tr>
              <a:tr h="491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Analytics,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Inc Population Health management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613452"/>
                  </a:ext>
                </a:extLst>
              </a:tr>
              <a:tr h="491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Information Governance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956524"/>
                  </a:ext>
                </a:extLst>
              </a:tr>
              <a:tr h="491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GP 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958132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D54C58E0-6553-461F-A21E-6996219A303B}"/>
              </a:ext>
            </a:extLst>
          </p:cNvPr>
          <p:cNvSpPr/>
          <p:nvPr/>
        </p:nvSpPr>
        <p:spPr>
          <a:xfrm>
            <a:off x="5463673" y="1662499"/>
            <a:ext cx="1482505" cy="5129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sz="800" dirty="0">
              <a:solidFill>
                <a:prstClr val="white"/>
              </a:solidFill>
              <a:latin typeface="Arial" panose="020B0604020202020204"/>
            </a:endParaRPr>
          </a:p>
          <a:p>
            <a:pPr algn="ctr" defTabSz="457200">
              <a:defRPr/>
            </a:pPr>
            <a:r>
              <a:rPr lang="en-GB" sz="800" dirty="0">
                <a:solidFill>
                  <a:prstClr val="white"/>
                </a:solidFill>
                <a:latin typeface="Arial" panose="020B0604020202020204"/>
              </a:rPr>
              <a:t>Chief Nursing Officer</a:t>
            </a:r>
          </a:p>
          <a:p>
            <a:pPr algn="ctr" defTabSz="457200"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EDB687-11E9-BCC0-30EE-4ADC0EA2AF06}"/>
              </a:ext>
            </a:extLst>
          </p:cNvPr>
          <p:cNvSpPr/>
          <p:nvPr/>
        </p:nvSpPr>
        <p:spPr>
          <a:xfrm>
            <a:off x="628201" y="1649004"/>
            <a:ext cx="1494146" cy="5129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800" dirty="0">
                <a:solidFill>
                  <a:prstClr val="white"/>
                </a:solidFill>
                <a:latin typeface="Arial" panose="020B0604020202020204"/>
              </a:rPr>
              <a:t>Chief Executive Officer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0291A6-3BC8-7D27-BACC-F565D09B3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836394"/>
              </p:ext>
            </p:extLst>
          </p:nvPr>
        </p:nvGraphicFramePr>
        <p:xfrm>
          <a:off x="638192" y="2161912"/>
          <a:ext cx="1478661" cy="171706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478661">
                  <a:extLst>
                    <a:ext uri="{9D8B030D-6E8A-4147-A177-3AD203B41FA5}">
                      <a16:colId xmlns:a16="http://schemas.microsoft.com/office/drawing/2014/main" val="1306943149"/>
                    </a:ext>
                  </a:extLst>
                </a:gridCol>
              </a:tblGrid>
              <a:tr h="429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Corporate leadership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277794"/>
                  </a:ext>
                </a:extLst>
              </a:tr>
              <a:tr h="429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Partnerships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667343"/>
                  </a:ext>
                </a:extLst>
              </a:tr>
              <a:tr h="429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Strategy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613452"/>
                  </a:ext>
                </a:extLst>
              </a:tr>
              <a:tr h="429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Governance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95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77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BOB ICS">
      <a:dk1>
        <a:srgbClr val="1C345E"/>
      </a:dk1>
      <a:lt1>
        <a:srgbClr val="FFFFFF"/>
      </a:lt1>
      <a:dk2>
        <a:srgbClr val="8597A3"/>
      </a:dk2>
      <a:lt2>
        <a:srgbClr val="FFFFFF"/>
      </a:lt2>
      <a:accent1>
        <a:srgbClr val="033F85"/>
      </a:accent1>
      <a:accent2>
        <a:srgbClr val="0069B3"/>
      </a:accent2>
      <a:accent3>
        <a:srgbClr val="00A8D7"/>
      </a:accent3>
      <a:accent4>
        <a:srgbClr val="65B32E"/>
      </a:accent4>
      <a:accent5>
        <a:srgbClr val="009F98"/>
      </a:accent5>
      <a:accent6>
        <a:srgbClr val="006747"/>
      </a:accent6>
      <a:hlink>
        <a:srgbClr val="0069B3"/>
      </a:hlink>
      <a:folHlink>
        <a:srgbClr val="0069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0629 NHS style BOB ICB template.potm" id="{ABFB7702-AB25-41A5-9386-7F633901808F}" vid="{607B261A-21CC-45E4-9316-FB15CA6220AE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439</Words>
  <Application>Microsoft Office PowerPoint</Application>
  <PresentationFormat>Widescreen</PresentationFormat>
  <Paragraphs>140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3_Office Theme</vt:lpstr>
      <vt:lpstr>Buckinghamshire, Oxfordshire and Berkshire West Integrated Care Board </vt:lpstr>
      <vt:lpstr>Buckinghamshire, Oxfordshire and Berkshire West system </vt:lpstr>
      <vt:lpstr>Executive Team Structure</vt:lpstr>
      <vt:lpstr>Information by Directorate, Band and Cost</vt:lpstr>
      <vt:lpstr>ICB Staff Band Summary </vt:lpstr>
      <vt:lpstr>Executive functions by Directorate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TOOMER, Paul (NHS SOUTH, CENTRAL AND WEST COMMISSIONING SUPPORT UNIT)</dc:creator>
  <cp:lastModifiedBy>FITTER, Nicola (NHS BUCKINGHAMSHIRE, OXFORDSHIRE AND BERKSHIRE WEST ICB - 10Q)</cp:lastModifiedBy>
  <cp:revision>38</cp:revision>
  <dcterms:created xsi:type="dcterms:W3CDTF">2022-12-21T13:52:39Z</dcterms:created>
  <dcterms:modified xsi:type="dcterms:W3CDTF">2023-01-09T13:26:56Z</dcterms:modified>
</cp:coreProperties>
</file>